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5" r:id="rId9"/>
    <p:sldId id="281" r:id="rId10"/>
    <p:sldId id="280" r:id="rId11"/>
    <p:sldId id="267" r:id="rId12"/>
    <p:sldId id="268" r:id="rId13"/>
    <p:sldId id="269" r:id="rId14"/>
    <p:sldId id="277" r:id="rId15"/>
    <p:sldId id="270" r:id="rId16"/>
    <p:sldId id="271" r:id="rId17"/>
    <p:sldId id="272" r:id="rId18"/>
    <p:sldId id="273" r:id="rId19"/>
    <p:sldId id="278" r:id="rId20"/>
    <p:sldId id="274" r:id="rId21"/>
    <p:sldId id="275" r:id="rId22"/>
    <p:sldId id="27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121408-5A83-4ADD-96A2-5E6307A68FD6}" type="datetimeFigureOut">
              <a:rPr lang="en-US" smtClean="0"/>
              <a:t>7/5/2017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194BF-3441-4047-BFF3-745B4C34423D}" type="slidenum">
              <a:rPr lang="en-US" smtClean="0"/>
              <a:t>‹#›</a:t>
            </a:fld>
            <a:endParaRPr lang="en-US"/>
          </a:p>
        </p:txBody>
      </p:sp>
    </p:spTree>
    <p:extLst>
      <p:ext uri="{BB962C8B-B14F-4D97-AF65-F5344CB8AC3E}">
        <p14:creationId xmlns:p14="http://schemas.microsoft.com/office/powerpoint/2010/main" val="3873333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121408-5A83-4ADD-96A2-5E6307A68FD6}" type="datetimeFigureOut">
              <a:rPr lang="en-US" smtClean="0"/>
              <a:t>7/5/2017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194BF-3441-4047-BFF3-745B4C34423D}" type="slidenum">
              <a:rPr lang="en-US" smtClean="0"/>
              <a:t>‹#›</a:t>
            </a:fld>
            <a:endParaRPr lang="en-US"/>
          </a:p>
        </p:txBody>
      </p:sp>
    </p:spTree>
    <p:extLst>
      <p:ext uri="{BB962C8B-B14F-4D97-AF65-F5344CB8AC3E}">
        <p14:creationId xmlns:p14="http://schemas.microsoft.com/office/powerpoint/2010/main" val="1684611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121408-5A83-4ADD-96A2-5E6307A68FD6}" type="datetimeFigureOut">
              <a:rPr lang="en-US" smtClean="0"/>
              <a:t>7/5/2017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194BF-3441-4047-BFF3-745B4C34423D}" type="slidenum">
              <a:rPr lang="en-US" smtClean="0"/>
              <a:t>‹#›</a:t>
            </a:fld>
            <a:endParaRPr lang="en-US"/>
          </a:p>
        </p:txBody>
      </p:sp>
    </p:spTree>
    <p:extLst>
      <p:ext uri="{BB962C8B-B14F-4D97-AF65-F5344CB8AC3E}">
        <p14:creationId xmlns:p14="http://schemas.microsoft.com/office/powerpoint/2010/main" val="2879155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121408-5A83-4ADD-96A2-5E6307A68FD6}" type="datetimeFigureOut">
              <a:rPr lang="en-US" smtClean="0"/>
              <a:t>7/5/2017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194BF-3441-4047-BFF3-745B4C34423D}" type="slidenum">
              <a:rPr lang="en-US" smtClean="0"/>
              <a:t>‹#›</a:t>
            </a:fld>
            <a:endParaRPr lang="en-US"/>
          </a:p>
        </p:txBody>
      </p:sp>
    </p:spTree>
    <p:extLst>
      <p:ext uri="{BB962C8B-B14F-4D97-AF65-F5344CB8AC3E}">
        <p14:creationId xmlns:p14="http://schemas.microsoft.com/office/powerpoint/2010/main" val="356240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121408-5A83-4ADD-96A2-5E6307A68FD6}" type="datetimeFigureOut">
              <a:rPr lang="en-US" smtClean="0"/>
              <a:t>7/5/2017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194BF-3441-4047-BFF3-745B4C34423D}" type="slidenum">
              <a:rPr lang="en-US" smtClean="0"/>
              <a:t>‹#›</a:t>
            </a:fld>
            <a:endParaRPr lang="en-US"/>
          </a:p>
        </p:txBody>
      </p:sp>
    </p:spTree>
    <p:extLst>
      <p:ext uri="{BB962C8B-B14F-4D97-AF65-F5344CB8AC3E}">
        <p14:creationId xmlns:p14="http://schemas.microsoft.com/office/powerpoint/2010/main" val="1501485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121408-5A83-4ADD-96A2-5E6307A68FD6}" type="datetimeFigureOut">
              <a:rPr lang="en-US" smtClean="0"/>
              <a:t>7/5/2017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194BF-3441-4047-BFF3-745B4C34423D}" type="slidenum">
              <a:rPr lang="en-US" smtClean="0"/>
              <a:t>‹#›</a:t>
            </a:fld>
            <a:endParaRPr lang="en-US"/>
          </a:p>
        </p:txBody>
      </p:sp>
    </p:spTree>
    <p:extLst>
      <p:ext uri="{BB962C8B-B14F-4D97-AF65-F5344CB8AC3E}">
        <p14:creationId xmlns:p14="http://schemas.microsoft.com/office/powerpoint/2010/main" val="2958319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121408-5A83-4ADD-96A2-5E6307A68FD6}" type="datetimeFigureOut">
              <a:rPr lang="en-US" smtClean="0"/>
              <a:t>7/5/2017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194BF-3441-4047-BFF3-745B4C34423D}" type="slidenum">
              <a:rPr lang="en-US" smtClean="0"/>
              <a:t>‹#›</a:t>
            </a:fld>
            <a:endParaRPr lang="en-US"/>
          </a:p>
        </p:txBody>
      </p:sp>
    </p:spTree>
    <p:extLst>
      <p:ext uri="{BB962C8B-B14F-4D97-AF65-F5344CB8AC3E}">
        <p14:creationId xmlns:p14="http://schemas.microsoft.com/office/powerpoint/2010/main" val="2321080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121408-5A83-4ADD-96A2-5E6307A68FD6}" type="datetimeFigureOut">
              <a:rPr lang="en-US" smtClean="0"/>
              <a:t>7/5/2017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194BF-3441-4047-BFF3-745B4C34423D}" type="slidenum">
              <a:rPr lang="en-US" smtClean="0"/>
              <a:t>‹#›</a:t>
            </a:fld>
            <a:endParaRPr lang="en-US"/>
          </a:p>
        </p:txBody>
      </p:sp>
    </p:spTree>
    <p:extLst>
      <p:ext uri="{BB962C8B-B14F-4D97-AF65-F5344CB8AC3E}">
        <p14:creationId xmlns:p14="http://schemas.microsoft.com/office/powerpoint/2010/main" val="471680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121408-5A83-4ADD-96A2-5E6307A68FD6}" type="datetimeFigureOut">
              <a:rPr lang="en-US" smtClean="0"/>
              <a:t>7/5/2017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194BF-3441-4047-BFF3-745B4C34423D}" type="slidenum">
              <a:rPr lang="en-US" smtClean="0"/>
              <a:t>‹#›</a:t>
            </a:fld>
            <a:endParaRPr lang="en-US"/>
          </a:p>
        </p:txBody>
      </p:sp>
    </p:spTree>
    <p:extLst>
      <p:ext uri="{BB962C8B-B14F-4D97-AF65-F5344CB8AC3E}">
        <p14:creationId xmlns:p14="http://schemas.microsoft.com/office/powerpoint/2010/main" val="124847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121408-5A83-4ADD-96A2-5E6307A68FD6}" type="datetimeFigureOut">
              <a:rPr lang="en-US" smtClean="0"/>
              <a:t>7/5/2017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194BF-3441-4047-BFF3-745B4C34423D}" type="slidenum">
              <a:rPr lang="en-US" smtClean="0"/>
              <a:t>‹#›</a:t>
            </a:fld>
            <a:endParaRPr lang="en-US"/>
          </a:p>
        </p:txBody>
      </p:sp>
    </p:spTree>
    <p:extLst>
      <p:ext uri="{BB962C8B-B14F-4D97-AF65-F5344CB8AC3E}">
        <p14:creationId xmlns:p14="http://schemas.microsoft.com/office/powerpoint/2010/main" val="1179661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121408-5A83-4ADD-96A2-5E6307A68FD6}" type="datetimeFigureOut">
              <a:rPr lang="en-US" smtClean="0"/>
              <a:t>7/5/2017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194BF-3441-4047-BFF3-745B4C34423D}" type="slidenum">
              <a:rPr lang="en-US" smtClean="0"/>
              <a:t>‹#›</a:t>
            </a:fld>
            <a:endParaRPr lang="en-US"/>
          </a:p>
        </p:txBody>
      </p:sp>
    </p:spTree>
    <p:extLst>
      <p:ext uri="{BB962C8B-B14F-4D97-AF65-F5344CB8AC3E}">
        <p14:creationId xmlns:p14="http://schemas.microsoft.com/office/powerpoint/2010/main" val="3000345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121408-5A83-4ADD-96A2-5E6307A68FD6}" type="datetimeFigureOut">
              <a:rPr lang="en-US" smtClean="0"/>
              <a:t>7/5/2017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194BF-3441-4047-BFF3-745B4C34423D}" type="slidenum">
              <a:rPr lang="en-US" smtClean="0"/>
              <a:t>‹#›</a:t>
            </a:fld>
            <a:endParaRPr lang="en-US"/>
          </a:p>
        </p:txBody>
      </p:sp>
    </p:spTree>
    <p:extLst>
      <p:ext uri="{BB962C8B-B14F-4D97-AF65-F5344CB8AC3E}">
        <p14:creationId xmlns:p14="http://schemas.microsoft.com/office/powerpoint/2010/main" val="2009068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Health policy development</a:t>
            </a:r>
            <a:endParaRPr lang="en-US" dirty="0"/>
          </a:p>
        </p:txBody>
      </p:sp>
      <p:sp>
        <p:nvSpPr>
          <p:cNvPr id="3" name="Subtitle 2"/>
          <p:cNvSpPr>
            <a:spLocks noGrp="1"/>
          </p:cNvSpPr>
          <p:nvPr>
            <p:ph type="subTitle" idx="1"/>
          </p:nvPr>
        </p:nvSpPr>
        <p:spPr/>
        <p:txBody>
          <a:bodyPr/>
          <a:lstStyle/>
          <a:p>
            <a:r>
              <a:rPr lang="en-US" dirty="0" smtClean="0"/>
              <a:t>Course lecturer</a:t>
            </a:r>
          </a:p>
          <a:p>
            <a:r>
              <a:rPr lang="en-US" dirty="0" smtClean="0"/>
              <a:t>Denis M </a:t>
            </a:r>
            <a:r>
              <a:rPr lang="en-US" dirty="0" err="1" smtClean="0"/>
              <a:t>Mwaniki</a:t>
            </a:r>
            <a:endParaRPr lang="en-US" dirty="0" smtClean="0"/>
          </a:p>
          <a:p>
            <a:r>
              <a:rPr lang="en-US" dirty="0" err="1" smtClean="0"/>
              <a:t>EHS,BSc</a:t>
            </a:r>
            <a:r>
              <a:rPr lang="en-US" dirty="0" smtClean="0"/>
              <a:t> </a:t>
            </a:r>
            <a:r>
              <a:rPr lang="en-US" dirty="0" err="1" smtClean="0"/>
              <a:t>HSM,MSc</a:t>
            </a:r>
            <a:r>
              <a:rPr lang="en-US" dirty="0" smtClean="0"/>
              <a:t> HSM</a:t>
            </a:r>
          </a:p>
          <a:p>
            <a:endParaRPr lang="en-US" dirty="0"/>
          </a:p>
        </p:txBody>
      </p:sp>
    </p:spTree>
    <p:extLst>
      <p:ext uri="{BB962C8B-B14F-4D97-AF65-F5344CB8AC3E}">
        <p14:creationId xmlns:p14="http://schemas.microsoft.com/office/powerpoint/2010/main" val="259055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a:t>Consideration of the </a:t>
            </a:r>
            <a:r>
              <a:rPr lang="en-GB" b="1" i="1" u="sng" dirty="0"/>
              <a:t>policy context</a:t>
            </a:r>
            <a:endParaRPr lang="en-US" dirty="0"/>
          </a:p>
        </p:txBody>
      </p:sp>
      <p:sp>
        <p:nvSpPr>
          <p:cNvPr id="3" name="Content Placeholder 2"/>
          <p:cNvSpPr>
            <a:spLocks noGrp="1"/>
          </p:cNvSpPr>
          <p:nvPr>
            <p:ph idx="1"/>
          </p:nvPr>
        </p:nvSpPr>
        <p:spPr/>
        <p:txBody>
          <a:bodyPr>
            <a:normAutofit fontScale="92500" lnSpcReduction="20000"/>
          </a:bodyPr>
          <a:lstStyle/>
          <a:p>
            <a:pPr lvl="0">
              <a:buFont typeface="Wingdings" panose="05000000000000000000" pitchFamily="2" charset="2"/>
              <a:buChar char="Ø"/>
            </a:pPr>
            <a:r>
              <a:rPr lang="en-GB" b="1" i="1" dirty="0" smtClean="0"/>
              <a:t>Remember policy context refers to environment in which the policy is formulated for-----forms the enabling environment.</a:t>
            </a:r>
          </a:p>
          <a:p>
            <a:pPr lvl="0">
              <a:buFont typeface="Wingdings" panose="05000000000000000000" pitchFamily="2" charset="2"/>
              <a:buChar char="Ø"/>
            </a:pPr>
            <a:r>
              <a:rPr lang="en-GB" b="1" i="1" dirty="0" smtClean="0"/>
              <a:t>Factors to look at</a:t>
            </a:r>
            <a:endParaRPr lang="en-GB" b="1" i="1" dirty="0"/>
          </a:p>
          <a:p>
            <a:pPr lvl="0">
              <a:buFont typeface="Wingdings" panose="05000000000000000000" pitchFamily="2" charset="2"/>
              <a:buChar char="v"/>
            </a:pPr>
            <a:r>
              <a:rPr lang="en-GB" dirty="0" smtClean="0"/>
              <a:t>Political </a:t>
            </a:r>
            <a:r>
              <a:rPr lang="en-GB" dirty="0"/>
              <a:t>and administrative factors such as </a:t>
            </a:r>
            <a:r>
              <a:rPr lang="en-GB" dirty="0" smtClean="0"/>
              <a:t>commitment </a:t>
            </a:r>
            <a:r>
              <a:rPr lang="en-GB" dirty="0"/>
              <a:t>from politicians and public service to implement </a:t>
            </a:r>
            <a:endParaRPr lang="en-US" dirty="0"/>
          </a:p>
          <a:p>
            <a:pPr lvl="0">
              <a:buFont typeface="Wingdings" panose="05000000000000000000" pitchFamily="2" charset="2"/>
              <a:buChar char="v"/>
            </a:pPr>
            <a:r>
              <a:rPr lang="en-GB" dirty="0"/>
              <a:t>Resource context demands a match between responsibility, authority and </a:t>
            </a:r>
            <a:r>
              <a:rPr lang="en-GB" dirty="0" smtClean="0"/>
              <a:t>accountability</a:t>
            </a:r>
            <a:endParaRPr lang="en-US" dirty="0"/>
          </a:p>
          <a:p>
            <a:pPr lvl="0">
              <a:buFont typeface="Wingdings" panose="05000000000000000000" pitchFamily="2" charset="2"/>
              <a:buChar char="v"/>
            </a:pPr>
            <a:r>
              <a:rPr lang="en-GB" dirty="0"/>
              <a:t>Historical, economic, and socio-cultural trends</a:t>
            </a:r>
            <a:endParaRPr lang="en-US" dirty="0"/>
          </a:p>
          <a:p>
            <a:endParaRPr lang="en-US" dirty="0"/>
          </a:p>
        </p:txBody>
      </p:sp>
    </p:spTree>
    <p:extLst>
      <p:ext uri="{BB962C8B-B14F-4D97-AF65-F5344CB8AC3E}">
        <p14:creationId xmlns:p14="http://schemas.microsoft.com/office/powerpoint/2010/main" val="1552232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b="1" i="1" dirty="0" smtClean="0"/>
              <a:t>Considerations for stakeholder participation</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Ø"/>
            </a:pPr>
            <a:r>
              <a:rPr lang="en-GB" dirty="0"/>
              <a:t> </a:t>
            </a:r>
            <a:r>
              <a:rPr lang="en-GB" b="1" i="1" dirty="0" smtClean="0"/>
              <a:t>different stakeholders can either affect or be affected by the policy to be formulated.</a:t>
            </a:r>
          </a:p>
          <a:p>
            <a:pPr marL="0" indent="0">
              <a:buNone/>
            </a:pPr>
            <a:r>
              <a:rPr lang="en-GB" b="1" i="1" dirty="0" smtClean="0"/>
              <a:t>Factors to consider.</a:t>
            </a:r>
            <a:endParaRPr lang="en-GB" b="1" i="1" dirty="0"/>
          </a:p>
          <a:p>
            <a:pPr>
              <a:buFont typeface="Wingdings" panose="05000000000000000000" pitchFamily="2" charset="2"/>
              <a:buChar char="ü"/>
            </a:pPr>
            <a:r>
              <a:rPr lang="en-GB" dirty="0" smtClean="0"/>
              <a:t>Ownership </a:t>
            </a:r>
            <a:r>
              <a:rPr lang="en-GB" dirty="0"/>
              <a:t>of the policy is developed when process is participatory and involves consensus building.  </a:t>
            </a:r>
            <a:endParaRPr lang="en-GB" dirty="0" smtClean="0"/>
          </a:p>
          <a:p>
            <a:pPr>
              <a:buFont typeface="Wingdings" panose="05000000000000000000" pitchFamily="2" charset="2"/>
              <a:buChar char="ü"/>
            </a:pPr>
            <a:r>
              <a:rPr lang="en-GB" dirty="0" smtClean="0"/>
              <a:t>All the key stakeholders need to be adequately and actively involved at all stages of the policy formulation.</a:t>
            </a:r>
            <a:endParaRPr lang="en-US" dirty="0"/>
          </a:p>
        </p:txBody>
      </p:sp>
    </p:spTree>
    <p:extLst>
      <p:ext uri="{BB962C8B-B14F-4D97-AF65-F5344CB8AC3E}">
        <p14:creationId xmlns:p14="http://schemas.microsoft.com/office/powerpoint/2010/main" val="2291600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ctr" rtl="0">
              <a:spcBef>
                <a:spcPct val="0"/>
              </a:spcBef>
            </a:pPr>
            <a:r>
              <a:rPr lang="en-GB" sz="4000" dirty="0" smtClean="0"/>
              <a:t>Consensus building to create support</a:t>
            </a:r>
            <a:r>
              <a:rPr lang="en-GB" sz="4000" i="1" dirty="0" smtClean="0"/>
              <a:t>  </a:t>
            </a:r>
            <a:r>
              <a:rPr lang="en-US" sz="2400" dirty="0" smtClean="0"/>
              <a:t/>
            </a:r>
            <a:br>
              <a:rPr lang="en-US" sz="2400" dirty="0" smtClean="0"/>
            </a:b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US" dirty="0" smtClean="0"/>
              <a:t>Consensus is winning agreement or getting consent to progress.</a:t>
            </a:r>
          </a:p>
          <a:p>
            <a:pPr>
              <a:buFont typeface="Wingdings" panose="05000000000000000000" pitchFamily="2" charset="2"/>
              <a:buChar char="Ø"/>
            </a:pPr>
            <a:r>
              <a:rPr lang="en-US" dirty="0" smtClean="0"/>
              <a:t>There is likelihood that while different stakeholders are involved, they will bring with them, their divergent view points.</a:t>
            </a:r>
          </a:p>
          <a:p>
            <a:pPr>
              <a:buFont typeface="Wingdings" panose="05000000000000000000" pitchFamily="2" charset="2"/>
              <a:buChar char="Ø"/>
            </a:pPr>
            <a:r>
              <a:rPr lang="en-US" dirty="0" smtClean="0"/>
              <a:t>Its thus critical to build consensus at every stage.</a:t>
            </a:r>
            <a:endParaRPr lang="en-US" dirty="0"/>
          </a:p>
        </p:txBody>
      </p:sp>
    </p:spTree>
    <p:extLst>
      <p:ext uri="{BB962C8B-B14F-4D97-AF65-F5344CB8AC3E}">
        <p14:creationId xmlns:p14="http://schemas.microsoft.com/office/powerpoint/2010/main" val="22841327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r>
              <a:rPr lang="en-GB" sz="3600" dirty="0" smtClean="0"/>
              <a:t>Adoption of a policy champion</a:t>
            </a:r>
            <a:endParaRPr lang="en-US" sz="3600"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GB" dirty="0" smtClean="0"/>
              <a:t>A champion is someone who is </a:t>
            </a:r>
            <a:r>
              <a:rPr lang="en-GB" dirty="0"/>
              <a:t>highly regarded in political, social, and religious, and some technical areas in health</a:t>
            </a:r>
            <a:r>
              <a:rPr lang="en-GB" dirty="0" smtClean="0"/>
              <a:t>.</a:t>
            </a:r>
          </a:p>
          <a:p>
            <a:r>
              <a:rPr lang="en-GB" sz="2800" dirty="0" smtClean="0"/>
              <a:t>For example Beth </a:t>
            </a:r>
            <a:r>
              <a:rPr lang="en-GB" sz="2800" dirty="0" err="1" smtClean="0"/>
              <a:t>Mugoh</a:t>
            </a:r>
            <a:r>
              <a:rPr lang="en-GB" sz="2800" dirty="0" smtClean="0"/>
              <a:t> &amp; prof </a:t>
            </a:r>
            <a:r>
              <a:rPr lang="en-GB" sz="2800" dirty="0" err="1" smtClean="0"/>
              <a:t>Nyongo</a:t>
            </a:r>
            <a:r>
              <a:rPr lang="en-GB" sz="2800" dirty="0" smtClean="0"/>
              <a:t> are cancer champions having survived and so are key advocates to let the populace know that the condition ca be managed</a:t>
            </a:r>
          </a:p>
          <a:p>
            <a:r>
              <a:rPr lang="en-GB" sz="2800" dirty="0" smtClean="0"/>
              <a:t>Late </a:t>
            </a:r>
            <a:r>
              <a:rPr lang="en-GB" sz="2800" dirty="0" err="1" smtClean="0"/>
              <a:t>Wangari</a:t>
            </a:r>
            <a:r>
              <a:rPr lang="en-GB" sz="2800" dirty="0" smtClean="0"/>
              <a:t> Mathai –environment champion</a:t>
            </a:r>
          </a:p>
          <a:p>
            <a:endParaRPr lang="en-US" sz="2800" dirty="0"/>
          </a:p>
        </p:txBody>
      </p:sp>
    </p:spTree>
    <p:extLst>
      <p:ext uri="{BB962C8B-B14F-4D97-AF65-F5344CB8AC3E}">
        <p14:creationId xmlns:p14="http://schemas.microsoft.com/office/powerpoint/2010/main" val="188447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i="1" dirty="0" smtClean="0"/>
              <a:t>Considerations for implementation procedures </a:t>
            </a:r>
            <a:endParaRPr lang="en-US" sz="4000" dirty="0" smtClean="0"/>
          </a:p>
        </p:txBody>
      </p:sp>
      <p:sp>
        <p:nvSpPr>
          <p:cNvPr id="3" name="Content Placeholder 2"/>
          <p:cNvSpPr>
            <a:spLocks noGrp="1"/>
          </p:cNvSpPr>
          <p:nvPr>
            <p:ph idx="1"/>
          </p:nvPr>
        </p:nvSpPr>
        <p:spPr/>
        <p:txBody>
          <a:bodyPr/>
          <a:lstStyle/>
          <a:p>
            <a:pPr lvl="1">
              <a:buFont typeface="Wingdings" panose="05000000000000000000" pitchFamily="2" charset="2"/>
              <a:buChar char="q"/>
            </a:pPr>
            <a:r>
              <a:rPr lang="en-GB" u="sng" dirty="0" smtClean="0"/>
              <a:t>Creation of implementation units</a:t>
            </a:r>
          </a:p>
          <a:p>
            <a:pPr lvl="1">
              <a:buFont typeface="Wingdings" panose="05000000000000000000" pitchFamily="2" charset="2"/>
              <a:buChar char="v"/>
            </a:pPr>
            <a:r>
              <a:rPr lang="en-GB" sz="2400" dirty="0" smtClean="0"/>
              <a:t>Whenever a policy is formulated, its important that the implementer's are well identified.</a:t>
            </a:r>
          </a:p>
          <a:p>
            <a:pPr lvl="1">
              <a:buFont typeface="Wingdings" panose="05000000000000000000" pitchFamily="2" charset="2"/>
              <a:buChar char="v"/>
            </a:pPr>
            <a:r>
              <a:rPr lang="en-GB" sz="2400" dirty="0" smtClean="0"/>
              <a:t>The policy is usually rolled out in phases</a:t>
            </a:r>
          </a:p>
          <a:p>
            <a:pPr lvl="1">
              <a:buFont typeface="Wingdings" panose="05000000000000000000" pitchFamily="2" charset="2"/>
              <a:buChar char="v"/>
            </a:pPr>
            <a:endParaRPr lang="en-US" sz="2400" dirty="0" smtClean="0"/>
          </a:p>
          <a:p>
            <a:pPr lvl="1">
              <a:buFont typeface="Wingdings" panose="05000000000000000000" pitchFamily="2" charset="2"/>
              <a:buChar char="q"/>
            </a:pPr>
            <a:r>
              <a:rPr lang="en-GB" u="sng" dirty="0" smtClean="0"/>
              <a:t>Monitoring and evaluation</a:t>
            </a:r>
            <a:r>
              <a:rPr lang="en-GB" dirty="0" smtClean="0"/>
              <a:t> </a:t>
            </a:r>
            <a:endParaRPr lang="en-US" sz="2400" dirty="0" smtClean="0"/>
          </a:p>
          <a:p>
            <a:r>
              <a:rPr lang="en-US" dirty="0" smtClean="0"/>
              <a:t>After the roll out regular M&amp;E is required</a:t>
            </a:r>
            <a:endParaRPr lang="en-US" dirty="0"/>
          </a:p>
        </p:txBody>
      </p:sp>
    </p:spTree>
    <p:extLst>
      <p:ext uri="{BB962C8B-B14F-4D97-AF65-F5344CB8AC3E}">
        <p14:creationId xmlns:p14="http://schemas.microsoft.com/office/powerpoint/2010/main" val="1040281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b="1" i="1" dirty="0" smtClean="0"/>
              <a:t>Considerations on role of Actors</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GB" dirty="0" smtClean="0"/>
              <a:t>Harmonizing </a:t>
            </a:r>
            <a:r>
              <a:rPr lang="en-GB" dirty="0"/>
              <a:t>interest among different categories of stakeholders and at different levels is a major challenge in the policy making process. </a:t>
            </a:r>
            <a:endParaRPr lang="en-GB" dirty="0" smtClean="0"/>
          </a:p>
          <a:p>
            <a:r>
              <a:rPr lang="en-GB" dirty="0" smtClean="0"/>
              <a:t>This includes conflict minimization and conflict resolution mechanisms</a:t>
            </a:r>
            <a:endParaRPr lang="en-US" dirty="0"/>
          </a:p>
          <a:p>
            <a:endParaRPr lang="en-US" dirty="0"/>
          </a:p>
        </p:txBody>
      </p:sp>
    </p:spTree>
    <p:extLst>
      <p:ext uri="{BB962C8B-B14F-4D97-AF65-F5344CB8AC3E}">
        <p14:creationId xmlns:p14="http://schemas.microsoft.com/office/powerpoint/2010/main" val="3492177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smtClean="0"/>
              <a:t>The state</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GB" dirty="0" smtClean="0"/>
              <a:t>The state steers </a:t>
            </a:r>
            <a:r>
              <a:rPr lang="en-GB" dirty="0"/>
              <a:t>the strategic direction in policy making, the state legislates, regulates, and sets standards for quality assurance</a:t>
            </a:r>
            <a:r>
              <a:rPr lang="en-GB" dirty="0" smtClean="0"/>
              <a:t>.</a:t>
            </a:r>
          </a:p>
          <a:p>
            <a:r>
              <a:rPr lang="en-GB" dirty="0" smtClean="0"/>
              <a:t> </a:t>
            </a:r>
            <a:r>
              <a:rPr lang="en-GB" dirty="0"/>
              <a:t>The key questions to be asked by parent Ministry of Health include: Who says it is a problem? Why?  Where? Is it real?  Is it likely to get support or consensus? Is the time ripe? Is policy context correct? Is level of aggregation global? Is causal structure of problem known?  and Can the problem be specified or quantified for implementation?</a:t>
            </a:r>
            <a:endParaRPr lang="en-US" dirty="0"/>
          </a:p>
          <a:p>
            <a:endParaRPr lang="en-US" dirty="0"/>
          </a:p>
        </p:txBody>
      </p:sp>
    </p:spTree>
    <p:extLst>
      <p:ext uri="{BB962C8B-B14F-4D97-AF65-F5344CB8AC3E}">
        <p14:creationId xmlns:p14="http://schemas.microsoft.com/office/powerpoint/2010/main" val="3158157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smtClean="0"/>
              <a:t>Media</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GB" dirty="0" smtClean="0"/>
              <a:t>The </a:t>
            </a:r>
            <a:r>
              <a:rPr lang="en-GB" dirty="0"/>
              <a:t>media acts as a pace maker. It is a source of information, agent of socialization, mechanisms of propaganda and agents of legitimacy, and dissemination of research &amp; evaluation results</a:t>
            </a:r>
            <a:r>
              <a:rPr lang="en-US" dirty="0"/>
              <a:t>.</a:t>
            </a:r>
          </a:p>
          <a:p>
            <a:endParaRPr lang="en-US" dirty="0"/>
          </a:p>
        </p:txBody>
      </p:sp>
    </p:spTree>
    <p:extLst>
      <p:ext uri="{BB962C8B-B14F-4D97-AF65-F5344CB8AC3E}">
        <p14:creationId xmlns:p14="http://schemas.microsoft.com/office/powerpoint/2010/main" val="36743553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Public or citizens</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Require </a:t>
            </a:r>
            <a:r>
              <a:rPr lang="en-US" dirty="0"/>
              <a:t>active participation in determining policy agenda. </a:t>
            </a:r>
          </a:p>
          <a:p>
            <a:pPr marL="0" indent="0">
              <a:buNone/>
            </a:pPr>
            <a:r>
              <a:rPr lang="en-US" dirty="0" smtClean="0"/>
              <a:t>The public/citizens are usually the end consumer of the policy derivatives and so they need to be actively involved right from the policy initiation.</a:t>
            </a:r>
            <a:endParaRPr lang="en-US" dirty="0"/>
          </a:p>
          <a:p>
            <a:endParaRPr lang="en-US" dirty="0"/>
          </a:p>
        </p:txBody>
      </p:sp>
    </p:spTree>
    <p:extLst>
      <p:ext uri="{BB962C8B-B14F-4D97-AF65-F5344CB8AC3E}">
        <p14:creationId xmlns:p14="http://schemas.microsoft.com/office/powerpoint/2010/main" val="41702336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smtClean="0"/>
              <a:t>Donors / development partners</a:t>
            </a:r>
            <a:r>
              <a:rPr lang="en-US" b="1" dirty="0" smtClean="0"/>
              <a:t/>
            </a:r>
            <a:br>
              <a:rPr lang="en-US" b="1" dirty="0" smtClean="0"/>
            </a:b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GB" dirty="0" smtClean="0"/>
              <a:t>There are various types of development partners that most ensure a smooth transition and implementation of policy changes.</a:t>
            </a:r>
            <a:endParaRPr lang="en-US" dirty="0" smtClean="0"/>
          </a:p>
          <a:p>
            <a:pPr>
              <a:buFont typeface="Wingdings" panose="05000000000000000000" pitchFamily="2" charset="2"/>
              <a:buChar char="q"/>
            </a:pPr>
            <a:r>
              <a:rPr lang="en-US" dirty="0" smtClean="0"/>
              <a:t>They also bring in their interests in to the policy arena.</a:t>
            </a:r>
          </a:p>
          <a:p>
            <a:pPr>
              <a:buFont typeface="Wingdings" panose="05000000000000000000" pitchFamily="2" charset="2"/>
              <a:buChar char="q"/>
            </a:pPr>
            <a:r>
              <a:rPr lang="en-US" dirty="0" smtClean="0"/>
              <a:t>All these considerations needs to be factored.</a:t>
            </a:r>
            <a:endParaRPr lang="en-US" dirty="0"/>
          </a:p>
        </p:txBody>
      </p:sp>
    </p:spTree>
    <p:extLst>
      <p:ext uri="{BB962C8B-B14F-4D97-AF65-F5344CB8AC3E}">
        <p14:creationId xmlns:p14="http://schemas.microsoft.com/office/powerpoint/2010/main" val="4053544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Concept </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GB" b="1" dirty="0" smtClean="0"/>
              <a:t>A </a:t>
            </a:r>
            <a:r>
              <a:rPr lang="en-GB" b="1" dirty="0" smtClean="0"/>
              <a:t>health </a:t>
            </a:r>
            <a:r>
              <a:rPr lang="en-GB" b="1" dirty="0"/>
              <a:t>policy is a process of decision making among actors who bargain and seek consensus on courses of action in health and health related sectors. </a:t>
            </a:r>
            <a:endParaRPr lang="en-GB" b="1" dirty="0" smtClean="0"/>
          </a:p>
          <a:p>
            <a:r>
              <a:rPr lang="en-GB" dirty="0" smtClean="0"/>
              <a:t>The </a:t>
            </a:r>
            <a:r>
              <a:rPr lang="en-GB" dirty="0"/>
              <a:t>following definition(s) of health policy capture the core elements in policy: </a:t>
            </a:r>
            <a:endParaRPr lang="en-US" dirty="0"/>
          </a:p>
          <a:p>
            <a:endParaRPr lang="en-US" dirty="0"/>
          </a:p>
        </p:txBody>
      </p:sp>
    </p:spTree>
    <p:extLst>
      <p:ext uri="{BB962C8B-B14F-4D97-AF65-F5344CB8AC3E}">
        <p14:creationId xmlns:p14="http://schemas.microsoft.com/office/powerpoint/2010/main" val="36822155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smtClean="0"/>
              <a:t>International Agencies</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GB" dirty="0" smtClean="0"/>
              <a:t>These </a:t>
            </a:r>
            <a:r>
              <a:rPr lang="en-GB" dirty="0"/>
              <a:t>agents harmonize areas of common interest and set standards and guidelines at international level. </a:t>
            </a:r>
            <a:endParaRPr lang="en-US" dirty="0"/>
          </a:p>
          <a:p>
            <a:endParaRPr lang="en-US" dirty="0"/>
          </a:p>
        </p:txBody>
      </p:sp>
    </p:spTree>
    <p:extLst>
      <p:ext uri="{BB962C8B-B14F-4D97-AF65-F5344CB8AC3E}">
        <p14:creationId xmlns:p14="http://schemas.microsoft.com/office/powerpoint/2010/main" val="30794661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smtClean="0"/>
              <a:t>Interest Groups </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GB" dirty="0" smtClean="0"/>
              <a:t>These </a:t>
            </a:r>
            <a:r>
              <a:rPr lang="en-GB" dirty="0"/>
              <a:t>consist of insiders and outsiders who advocate for the interests of their members. Examples include professional associations, disease-specific groups such as Cancer, Diabetics, HIV/AIDS. Some tend to have high legitimacy while others have low legitimacy depending on the politics of the day. Using the analogy of a car, the various roles of key actors can be summarised in the figure below: </a:t>
            </a:r>
            <a:endParaRPr lang="en-US" dirty="0"/>
          </a:p>
          <a:p>
            <a:endParaRPr lang="en-US" dirty="0"/>
          </a:p>
        </p:txBody>
      </p:sp>
    </p:spTree>
    <p:extLst>
      <p:ext uri="{BB962C8B-B14F-4D97-AF65-F5344CB8AC3E}">
        <p14:creationId xmlns:p14="http://schemas.microsoft.com/office/powerpoint/2010/main" val="17495456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end</a:t>
            </a:r>
            <a:endParaRPr lang="en-US"/>
          </a:p>
        </p:txBody>
      </p:sp>
      <p:sp>
        <p:nvSpPr>
          <p:cNvPr id="3" name="Content Placeholder 2"/>
          <p:cNvSpPr>
            <a:spLocks noGrp="1"/>
          </p:cNvSpPr>
          <p:nvPr>
            <p:ph idx="1"/>
          </p:nvPr>
        </p:nvSpPr>
        <p:spPr/>
        <p:txBody>
          <a:bodyPr/>
          <a:lstStyle/>
          <a:p>
            <a:pPr marL="0" indent="0">
              <a:buNone/>
            </a:pPr>
            <a:r>
              <a:rPr lang="en-US" dirty="0" smtClean="0"/>
              <a:t>End……………………</a:t>
            </a:r>
          </a:p>
          <a:p>
            <a:pPr marL="0" indent="0">
              <a:buNone/>
            </a:pPr>
            <a:r>
              <a:rPr lang="en-US" sz="5400" dirty="0" smtClean="0"/>
              <a:t>Plenary</a:t>
            </a:r>
          </a:p>
          <a:p>
            <a:pPr marL="0" indent="0">
              <a:buNone/>
            </a:pPr>
            <a:r>
              <a:rPr lang="en-US" sz="5400" dirty="0" smtClean="0"/>
              <a:t>      Questions &amp;</a:t>
            </a:r>
          </a:p>
          <a:p>
            <a:pPr marL="0" indent="0">
              <a:buNone/>
            </a:pPr>
            <a:r>
              <a:rPr lang="en-US" sz="5400" dirty="0" smtClean="0"/>
              <a:t>                answers</a:t>
            </a:r>
            <a:endParaRPr lang="en-US" sz="5400" dirty="0"/>
          </a:p>
        </p:txBody>
      </p:sp>
    </p:spTree>
    <p:extLst>
      <p:ext uri="{BB962C8B-B14F-4D97-AF65-F5344CB8AC3E}">
        <p14:creationId xmlns:p14="http://schemas.microsoft.com/office/powerpoint/2010/main" val="2504671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…d</a:t>
            </a:r>
            <a:endParaRPr lang="en-US" dirty="0"/>
          </a:p>
        </p:txBody>
      </p:sp>
      <p:sp>
        <p:nvSpPr>
          <p:cNvPr id="3" name="Content Placeholder 2"/>
          <p:cNvSpPr>
            <a:spLocks noGrp="1"/>
          </p:cNvSpPr>
          <p:nvPr>
            <p:ph idx="1"/>
          </p:nvPr>
        </p:nvSpPr>
        <p:spPr/>
        <p:txBody>
          <a:bodyPr/>
          <a:lstStyle/>
          <a:p>
            <a:r>
              <a:rPr lang="en-GB" i="1" dirty="0"/>
              <a:t>“Health policy embraces </a:t>
            </a:r>
            <a:r>
              <a:rPr lang="en-GB" i="1" u="sng" dirty="0" smtClean="0"/>
              <a:t>course (s) </a:t>
            </a:r>
            <a:r>
              <a:rPr lang="en-GB" i="1" u="sng" dirty="0"/>
              <a:t>of action</a:t>
            </a:r>
            <a:r>
              <a:rPr lang="en-GB" i="1" dirty="0"/>
              <a:t> that affect the set of </a:t>
            </a:r>
            <a:r>
              <a:rPr lang="en-GB" i="1" u="sng" dirty="0"/>
              <a:t>institutions</a:t>
            </a:r>
            <a:r>
              <a:rPr lang="en-GB" i="1" dirty="0"/>
              <a:t>, </a:t>
            </a:r>
            <a:r>
              <a:rPr lang="en-GB" i="1" u="sng" dirty="0"/>
              <a:t>organizations</a:t>
            </a:r>
            <a:r>
              <a:rPr lang="en-GB" i="1" dirty="0"/>
              <a:t>, </a:t>
            </a:r>
            <a:r>
              <a:rPr lang="en-GB" i="1" u="sng" dirty="0"/>
              <a:t>services</a:t>
            </a:r>
            <a:r>
              <a:rPr lang="en-GB" i="1" dirty="0"/>
              <a:t>, and </a:t>
            </a:r>
            <a:r>
              <a:rPr lang="en-GB" i="1" u="sng" dirty="0"/>
              <a:t>funding</a:t>
            </a:r>
            <a:r>
              <a:rPr lang="en-GB" i="1" dirty="0"/>
              <a:t> arrangements of the health care system. </a:t>
            </a:r>
            <a:endParaRPr lang="en-GB" i="1" dirty="0" smtClean="0"/>
          </a:p>
          <a:p>
            <a:r>
              <a:rPr lang="en-GB" i="1" dirty="0" smtClean="0"/>
              <a:t>It </a:t>
            </a:r>
            <a:r>
              <a:rPr lang="en-GB" i="1" dirty="0"/>
              <a:t>goes beyond health services, however, and includes actions or intended actions by </a:t>
            </a:r>
            <a:r>
              <a:rPr lang="en-GB" i="1" u="sng" dirty="0"/>
              <a:t>public</a:t>
            </a:r>
            <a:r>
              <a:rPr lang="en-GB" i="1" dirty="0"/>
              <a:t>, </a:t>
            </a:r>
            <a:r>
              <a:rPr lang="en-GB" i="1" u="sng" dirty="0"/>
              <a:t>private</a:t>
            </a:r>
            <a:r>
              <a:rPr lang="en-GB" i="1" dirty="0"/>
              <a:t>, and </a:t>
            </a:r>
            <a:r>
              <a:rPr lang="en-GB" i="1" u="sng" dirty="0"/>
              <a:t>voluntary organizations</a:t>
            </a:r>
            <a:r>
              <a:rPr lang="en-GB" i="1" dirty="0"/>
              <a:t> that have </a:t>
            </a:r>
            <a:r>
              <a:rPr lang="en-GB" i="1" u="sng" dirty="0"/>
              <a:t>an impact on health</a:t>
            </a:r>
            <a:r>
              <a:rPr lang="en-GB" i="1" dirty="0"/>
              <a:t>.” (Gill Walt 1994)</a:t>
            </a:r>
            <a:endParaRPr lang="en-US" dirty="0"/>
          </a:p>
          <a:p>
            <a:endParaRPr lang="en-US" dirty="0"/>
          </a:p>
        </p:txBody>
      </p:sp>
    </p:spTree>
    <p:extLst>
      <p:ext uri="{BB962C8B-B14F-4D97-AF65-F5344CB8AC3E}">
        <p14:creationId xmlns:p14="http://schemas.microsoft.com/office/powerpoint/2010/main" val="1222247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classification) of policies</a:t>
            </a:r>
            <a:endParaRPr lang="en-US" dirty="0"/>
          </a:p>
        </p:txBody>
      </p:sp>
      <p:sp>
        <p:nvSpPr>
          <p:cNvPr id="3" name="Content Placeholder 2"/>
          <p:cNvSpPr>
            <a:spLocks noGrp="1"/>
          </p:cNvSpPr>
          <p:nvPr>
            <p:ph idx="1"/>
          </p:nvPr>
        </p:nvSpPr>
        <p:spPr/>
        <p:txBody>
          <a:bodyPr>
            <a:normAutofit lnSpcReduction="10000"/>
          </a:bodyPr>
          <a:lstStyle/>
          <a:p>
            <a:pPr marL="0" indent="0">
              <a:buNone/>
            </a:pPr>
            <a:endParaRPr lang="en-US" dirty="0"/>
          </a:p>
          <a:p>
            <a:pPr>
              <a:buFont typeface="Wingdings" panose="05000000000000000000" pitchFamily="2" charset="2"/>
              <a:buChar char="q"/>
            </a:pPr>
            <a:r>
              <a:rPr lang="en-GB" u="sng" dirty="0"/>
              <a:t>Strategic</a:t>
            </a:r>
            <a:r>
              <a:rPr lang="en-GB" dirty="0"/>
              <a:t> </a:t>
            </a:r>
            <a:endParaRPr lang="en-US" dirty="0"/>
          </a:p>
          <a:p>
            <a:pPr lvl="0">
              <a:buFont typeface="Wingdings" panose="05000000000000000000" pitchFamily="2" charset="2"/>
              <a:buChar char="ü"/>
            </a:pPr>
            <a:r>
              <a:rPr lang="en-GB" i="1" dirty="0" smtClean="0"/>
              <a:t>These are Public </a:t>
            </a:r>
            <a:r>
              <a:rPr lang="en-GB" i="1" dirty="0"/>
              <a:t>health policies</a:t>
            </a:r>
            <a:r>
              <a:rPr lang="en-GB" dirty="0"/>
              <a:t> which deal with health issues at societal and individual levels but specifically aim </a:t>
            </a:r>
            <a:r>
              <a:rPr lang="en-GB" u="sng" dirty="0"/>
              <a:t>to influence </a:t>
            </a:r>
            <a:r>
              <a:rPr lang="en-GB" dirty="0"/>
              <a:t>physical and social environment</a:t>
            </a:r>
            <a:endParaRPr lang="en-US" dirty="0"/>
          </a:p>
          <a:p>
            <a:pPr lvl="0">
              <a:buFont typeface="Wingdings" panose="05000000000000000000" pitchFamily="2" charset="2"/>
              <a:buChar char="ü"/>
            </a:pPr>
            <a:r>
              <a:rPr lang="en-GB" i="1" dirty="0"/>
              <a:t>Health care policies</a:t>
            </a:r>
            <a:r>
              <a:rPr lang="en-GB" dirty="0"/>
              <a:t> that deal with health services and focus on funding, organizational, accountability for example.   </a:t>
            </a:r>
            <a:endParaRPr lang="en-US" dirty="0"/>
          </a:p>
        </p:txBody>
      </p:sp>
    </p:spTree>
    <p:extLst>
      <p:ext uri="{BB962C8B-B14F-4D97-AF65-F5344CB8AC3E}">
        <p14:creationId xmlns:p14="http://schemas.microsoft.com/office/powerpoint/2010/main" val="1945106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q"/>
            </a:pPr>
            <a:r>
              <a:rPr lang="en-GB" b="1" u="sng" dirty="0" smtClean="0"/>
              <a:t>Operational</a:t>
            </a:r>
            <a:r>
              <a:rPr lang="en-GB" u="sng" dirty="0" smtClean="0"/>
              <a:t> </a:t>
            </a:r>
            <a:r>
              <a:rPr lang="en-GB" i="1" dirty="0" smtClean="0"/>
              <a:t>Clinical policies</a:t>
            </a:r>
            <a:r>
              <a:rPr lang="en-GB" dirty="0" smtClean="0"/>
              <a:t> which address aspects of how to manage individual patient(s</a:t>
            </a:r>
            <a:r>
              <a:rPr lang="en-GB" dirty="0" smtClean="0"/>
              <a:t>) e.g. the Standard Operating Procedures (SOPs)</a:t>
            </a:r>
            <a:endParaRPr lang="en-GB" dirty="0" smtClean="0"/>
          </a:p>
          <a:p>
            <a:pPr lvl="0"/>
            <a:endParaRPr lang="en-US" dirty="0" smtClean="0"/>
          </a:p>
          <a:p>
            <a:pPr lvl="0">
              <a:buFont typeface="Wingdings" panose="05000000000000000000" pitchFamily="2" charset="2"/>
              <a:buChar char="q"/>
            </a:pPr>
            <a:r>
              <a:rPr lang="en-GB" b="1" i="1" u="sng" dirty="0" smtClean="0"/>
              <a:t>Technical policies</a:t>
            </a:r>
            <a:r>
              <a:rPr lang="en-GB" dirty="0" smtClean="0"/>
              <a:t>, which deal with </a:t>
            </a:r>
            <a:r>
              <a:rPr lang="en-GB" dirty="0" smtClean="0"/>
              <a:t>technical</a:t>
            </a:r>
            <a:r>
              <a:rPr lang="en-GB" dirty="0" smtClean="0"/>
              <a:t> </a:t>
            </a:r>
            <a:r>
              <a:rPr lang="en-GB" dirty="0" smtClean="0"/>
              <a:t>aspects on planning and budgeting, financing or human resource management that support the macro-level policies on healthcare. Technical policies also include those that address specific diseases.</a:t>
            </a:r>
            <a:endParaRPr lang="en-US" dirty="0" smtClean="0"/>
          </a:p>
          <a:p>
            <a:endParaRPr lang="en-US" dirty="0" smtClean="0"/>
          </a:p>
          <a:p>
            <a:endParaRPr lang="en-US" dirty="0"/>
          </a:p>
        </p:txBody>
      </p:sp>
    </p:spTree>
    <p:extLst>
      <p:ext uri="{BB962C8B-B14F-4D97-AF65-F5344CB8AC3E}">
        <p14:creationId xmlns:p14="http://schemas.microsoft.com/office/powerpoint/2010/main" val="214745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smtClean="0"/>
              <a:t>Elements of a Health Policy</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GB" i="1" dirty="0" smtClean="0"/>
              <a:t>Checklist </a:t>
            </a:r>
            <a:endParaRPr lang="en-US" dirty="0"/>
          </a:p>
          <a:p>
            <a:pPr lvl="0">
              <a:buFont typeface="Wingdings" panose="05000000000000000000" pitchFamily="2" charset="2"/>
              <a:buChar char="q"/>
            </a:pPr>
            <a:r>
              <a:rPr lang="en-GB" b="1" dirty="0"/>
              <a:t>Content </a:t>
            </a:r>
            <a:r>
              <a:rPr lang="en-GB" i="1" dirty="0"/>
              <a:t>(what)</a:t>
            </a:r>
            <a:r>
              <a:rPr lang="en-GB" dirty="0"/>
              <a:t> </a:t>
            </a:r>
            <a:r>
              <a:rPr lang="en-GB" dirty="0" smtClean="0"/>
              <a:t>–</a:t>
            </a:r>
            <a:r>
              <a:rPr lang="en-GB" dirty="0"/>
              <a:t>vision, mission, purpose, rationale, objectives among  other system issues  </a:t>
            </a:r>
            <a:endParaRPr lang="en-GB" dirty="0" smtClean="0"/>
          </a:p>
          <a:p>
            <a:pPr marL="0" lvl="0" indent="0">
              <a:buNone/>
            </a:pPr>
            <a:endParaRPr lang="en-US" dirty="0"/>
          </a:p>
          <a:p>
            <a:pPr lvl="0">
              <a:buFont typeface="Wingdings" panose="05000000000000000000" pitchFamily="2" charset="2"/>
              <a:buChar char="q"/>
            </a:pPr>
            <a:r>
              <a:rPr lang="en-GB" b="1" dirty="0"/>
              <a:t>Context </a:t>
            </a:r>
            <a:r>
              <a:rPr lang="en-GB" i="1" dirty="0"/>
              <a:t>(when</a:t>
            </a:r>
            <a:r>
              <a:rPr lang="en-GB" dirty="0"/>
              <a:t>) </a:t>
            </a:r>
            <a:r>
              <a:rPr lang="en-GB" dirty="0" smtClean="0"/>
              <a:t>- </a:t>
            </a:r>
            <a:r>
              <a:rPr lang="en-GB" dirty="0"/>
              <a:t>enabling conditions </a:t>
            </a:r>
            <a:endParaRPr lang="en-GB" dirty="0" smtClean="0"/>
          </a:p>
          <a:p>
            <a:pPr lvl="0"/>
            <a:r>
              <a:rPr lang="en-GB" dirty="0" err="1" smtClean="0"/>
              <a:t>Eg</a:t>
            </a:r>
            <a:r>
              <a:rPr lang="en-GB" dirty="0" smtClean="0"/>
              <a:t> political goodwill</a:t>
            </a:r>
            <a:endParaRPr lang="en-US" dirty="0"/>
          </a:p>
          <a:p>
            <a:endParaRPr lang="en-US" dirty="0" smtClean="0"/>
          </a:p>
          <a:p>
            <a:endParaRPr lang="en-US" dirty="0"/>
          </a:p>
        </p:txBody>
      </p:sp>
    </p:spTree>
    <p:extLst>
      <p:ext uri="{BB962C8B-B14F-4D97-AF65-F5344CB8AC3E}">
        <p14:creationId xmlns:p14="http://schemas.microsoft.com/office/powerpoint/2010/main" val="3555474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…d</a:t>
            </a:r>
            <a:endParaRPr lang="en-US" dirty="0"/>
          </a:p>
        </p:txBody>
      </p:sp>
      <p:sp>
        <p:nvSpPr>
          <p:cNvPr id="3" name="Content Placeholder 2"/>
          <p:cNvSpPr>
            <a:spLocks noGrp="1"/>
          </p:cNvSpPr>
          <p:nvPr>
            <p:ph idx="1"/>
          </p:nvPr>
        </p:nvSpPr>
        <p:spPr/>
        <p:txBody>
          <a:bodyPr/>
          <a:lstStyle/>
          <a:p>
            <a:pPr lvl="0">
              <a:buFont typeface="Wingdings" panose="05000000000000000000" pitchFamily="2" charset="2"/>
              <a:buChar char="q"/>
            </a:pPr>
            <a:r>
              <a:rPr lang="en-GB" b="1" dirty="0" smtClean="0"/>
              <a:t>Process</a:t>
            </a:r>
            <a:r>
              <a:rPr lang="en-GB" dirty="0" smtClean="0"/>
              <a:t> </a:t>
            </a:r>
            <a:r>
              <a:rPr lang="en-GB" i="1" dirty="0" smtClean="0"/>
              <a:t>(how)</a:t>
            </a:r>
            <a:r>
              <a:rPr lang="en-GB" dirty="0" smtClean="0"/>
              <a:t>	–formulation, adoption, implementation ,monitoring, evaluation and reforms (feedback)</a:t>
            </a:r>
            <a:endParaRPr lang="en-US" dirty="0" smtClean="0"/>
          </a:p>
          <a:p>
            <a:pPr>
              <a:buFont typeface="Wingdings" panose="05000000000000000000" pitchFamily="2" charset="2"/>
              <a:buChar char="q"/>
            </a:pPr>
            <a:r>
              <a:rPr lang="en-GB" dirty="0" smtClean="0"/>
              <a:t> </a:t>
            </a:r>
            <a:r>
              <a:rPr lang="en-GB" b="1" dirty="0" smtClean="0"/>
              <a:t>Actors </a:t>
            </a:r>
            <a:r>
              <a:rPr lang="en-GB" i="1" dirty="0" smtClean="0"/>
              <a:t>(who)</a:t>
            </a:r>
            <a:r>
              <a:rPr lang="en-GB" dirty="0" smtClean="0"/>
              <a:t>	–various categories of key stakeholders</a:t>
            </a:r>
            <a:endParaRPr lang="en-US" dirty="0" smtClean="0"/>
          </a:p>
          <a:p>
            <a:pPr>
              <a:buFont typeface="Wingdings" panose="05000000000000000000" pitchFamily="2" charset="2"/>
              <a:buChar char="q"/>
            </a:pPr>
            <a:r>
              <a:rPr lang="en-GB" b="1" dirty="0" smtClean="0"/>
              <a:t>Legal framework </a:t>
            </a:r>
            <a:r>
              <a:rPr lang="en-GB" dirty="0" smtClean="0"/>
              <a:t>for implementation (e.g., Gazette notices, laws among others)</a:t>
            </a:r>
            <a:endParaRPr lang="en-US" dirty="0" smtClean="0"/>
          </a:p>
          <a:p>
            <a:endParaRPr lang="en-US" dirty="0"/>
          </a:p>
        </p:txBody>
      </p:sp>
    </p:spTree>
    <p:extLst>
      <p:ext uri="{BB962C8B-B14F-4D97-AF65-F5344CB8AC3E}">
        <p14:creationId xmlns:p14="http://schemas.microsoft.com/office/powerpoint/2010/main" val="769522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smtClean="0"/>
              <a:t>Policy making process</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GB" dirty="0" smtClean="0"/>
              <a:t>Policy </a:t>
            </a:r>
            <a:r>
              <a:rPr lang="en-GB" dirty="0"/>
              <a:t>making process is a complex process that requires the participation of many stakeholders. These stakeholders may have different interests and exist at different </a:t>
            </a:r>
            <a:r>
              <a:rPr lang="en-GB" dirty="0" smtClean="0"/>
              <a:t>levels, these </a:t>
            </a:r>
            <a:r>
              <a:rPr lang="en-GB" dirty="0" smtClean="0"/>
              <a:t>includes </a:t>
            </a:r>
            <a:r>
              <a:rPr lang="en-GB" b="1" i="1" dirty="0" smtClean="0"/>
              <a:t>agenda </a:t>
            </a:r>
            <a:r>
              <a:rPr lang="en-GB" b="1" i="1" dirty="0"/>
              <a:t>setting, analysis of options, adoption of policy, implementation and monitoring of options, evaluation, and reforms.</a:t>
            </a:r>
            <a:endParaRPr lang="en-US" b="1" i="1" dirty="0"/>
          </a:p>
          <a:p>
            <a:endParaRPr lang="en-US" dirty="0"/>
          </a:p>
        </p:txBody>
      </p:sp>
    </p:spTree>
    <p:extLst>
      <p:ext uri="{BB962C8B-B14F-4D97-AF65-F5344CB8AC3E}">
        <p14:creationId xmlns:p14="http://schemas.microsoft.com/office/powerpoint/2010/main" val="442261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a:t>Considerations for </a:t>
            </a:r>
            <a:r>
              <a:rPr lang="en-GB" b="1" i="1" u="sng" dirty="0"/>
              <a:t>policy content</a:t>
            </a:r>
            <a:endParaRPr lang="en-US" dirty="0"/>
          </a:p>
        </p:txBody>
      </p:sp>
      <p:sp>
        <p:nvSpPr>
          <p:cNvPr id="3" name="Content Placeholder 2"/>
          <p:cNvSpPr>
            <a:spLocks noGrp="1"/>
          </p:cNvSpPr>
          <p:nvPr>
            <p:ph idx="1"/>
          </p:nvPr>
        </p:nvSpPr>
        <p:spPr/>
        <p:txBody>
          <a:bodyPr>
            <a:normAutofit fontScale="92500" lnSpcReduction="20000"/>
          </a:bodyPr>
          <a:lstStyle/>
          <a:p>
            <a:pPr lvl="0">
              <a:buFont typeface="Wingdings" panose="05000000000000000000" pitchFamily="2" charset="2"/>
              <a:buChar char="Ø"/>
            </a:pPr>
            <a:r>
              <a:rPr lang="en-GB" b="1" i="1" dirty="0" smtClean="0"/>
              <a:t>Remember policy content includes, the policy goals, objectives, vision, mission etc.( what the policy entails)</a:t>
            </a:r>
          </a:p>
          <a:p>
            <a:pPr lvl="0"/>
            <a:r>
              <a:rPr lang="en-GB" dirty="0" smtClean="0"/>
              <a:t>Decide </a:t>
            </a:r>
            <a:r>
              <a:rPr lang="en-GB" dirty="0"/>
              <a:t>on level, approach, and functions to be decentralized</a:t>
            </a:r>
            <a:endParaRPr lang="en-US" dirty="0"/>
          </a:p>
          <a:p>
            <a:pPr lvl="0"/>
            <a:r>
              <a:rPr lang="en-GB" dirty="0"/>
              <a:t>Balance power sharing between central and local levels</a:t>
            </a:r>
            <a:endParaRPr lang="en-US" dirty="0"/>
          </a:p>
          <a:p>
            <a:pPr lvl="0"/>
            <a:r>
              <a:rPr lang="en-GB" dirty="0"/>
              <a:t>Provide explicit and clear guidelines on lines of responsibility and accountability</a:t>
            </a:r>
            <a:endParaRPr lang="en-US" dirty="0"/>
          </a:p>
          <a:p>
            <a:pPr lvl="0"/>
            <a:r>
              <a:rPr lang="en-GB" dirty="0"/>
              <a:t>Financing and capacity issues</a:t>
            </a:r>
            <a:endParaRPr lang="en-US" dirty="0"/>
          </a:p>
          <a:p>
            <a:endParaRPr lang="en-US" dirty="0"/>
          </a:p>
        </p:txBody>
      </p:sp>
    </p:spTree>
    <p:extLst>
      <p:ext uri="{BB962C8B-B14F-4D97-AF65-F5344CB8AC3E}">
        <p14:creationId xmlns:p14="http://schemas.microsoft.com/office/powerpoint/2010/main" val="38555228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TotalTime>
  <Words>991</Words>
  <Application>Microsoft Office PowerPoint</Application>
  <PresentationFormat>On-screen Show (4:3)</PresentationFormat>
  <Paragraphs>86</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Health policy development</vt:lpstr>
      <vt:lpstr>Concept  </vt:lpstr>
      <vt:lpstr>Cont…d</vt:lpstr>
      <vt:lpstr>Types( classification) of policies</vt:lpstr>
      <vt:lpstr>PowerPoint Presentation</vt:lpstr>
      <vt:lpstr>Elements of a Health Policy </vt:lpstr>
      <vt:lpstr>Cont…d</vt:lpstr>
      <vt:lpstr>Policy making process </vt:lpstr>
      <vt:lpstr>Considerations for policy content</vt:lpstr>
      <vt:lpstr>Consideration of the policy context</vt:lpstr>
      <vt:lpstr>Considerations for stakeholder participation </vt:lpstr>
      <vt:lpstr>Consensus building to create support   </vt:lpstr>
      <vt:lpstr>Adoption of a policy champion</vt:lpstr>
      <vt:lpstr>Considerations for implementation procedures </vt:lpstr>
      <vt:lpstr>Considerations on role of Actors </vt:lpstr>
      <vt:lpstr>The state </vt:lpstr>
      <vt:lpstr>Media </vt:lpstr>
      <vt:lpstr>Public or citizens </vt:lpstr>
      <vt:lpstr>Donors / development partners </vt:lpstr>
      <vt:lpstr>International Agencies </vt:lpstr>
      <vt:lpstr>Interest Groups  </vt:lpstr>
      <vt:lpstr>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policy development</dc:title>
  <dc:creator>Denis Pc</dc:creator>
  <cp:lastModifiedBy>Denis Pc</cp:lastModifiedBy>
  <cp:revision>14</cp:revision>
  <dcterms:created xsi:type="dcterms:W3CDTF">2017-07-03T08:29:24Z</dcterms:created>
  <dcterms:modified xsi:type="dcterms:W3CDTF">2017-07-05T08:41:33Z</dcterms:modified>
</cp:coreProperties>
</file>